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36"/>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4" r:id="rId28"/>
    <p:sldId id="283"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E3C21-C3CB-4B8D-9033-56C1B3CE75FA}"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2C3C-A191-48C2-A7E8-9C96AF841A7A}"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EE9517-8E69-4FF1-9294-E1E54A394BAE}"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502DEFFE-95A2-43FF-99D5-6E7D22FB0B88}"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endParaRPr lang="en-US"/>
          </a:p>
        </p:txBody>
      </p:sp>
      <p:sp>
        <p:nvSpPr>
          <p:cNvPr id="4" name="Date Placeholder 3"/>
          <p:cNvSpPr>
            <a:spLocks noGrp="1"/>
          </p:cNvSpPr>
          <p:nvPr>
            <p:ph type="dt" sz="half" idx="10"/>
          </p:nvPr>
        </p:nvSpPr>
        <p:spPr/>
        <p:txBody>
          <a:bodyPr/>
          <a:lstStyle/>
          <a:p>
            <a:fld id="{B028F6ED-3CC4-4AFC-845E-EA395F55A80F}"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endParaRPr lang="en-US"/>
          </a:p>
        </p:txBody>
      </p:sp>
      <p:sp>
        <p:nvSpPr>
          <p:cNvPr id="2" name="Date Placeholder 1"/>
          <p:cNvSpPr>
            <a:spLocks noGrp="1"/>
          </p:cNvSpPr>
          <p:nvPr>
            <p:ph type="dt" sz="half" idx="10"/>
          </p:nvPr>
        </p:nvSpPr>
        <p:spPr/>
        <p:txBody>
          <a:bodyPr/>
          <a:lstStyle/>
          <a:p>
            <a:fld id="{2E898A29-D8FB-46E0-94ED-76B45654629F}"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A8BF942-E3E4-447D-BFAE-5B5B25F76F4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B54C4CE-C594-4506-B364-99EFEEFBB023}"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C1A8E48-174D-4FEB-9E49-805E25B6E4DE}"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3F78E718-7869-4C6F-963F-37646651C40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BAC8F81-CFCC-4380-95A1-3EA40326D83F}"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4F3D059-B916-4F7C-A4ED-4054F320AB5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DC09DA-8BB6-47A9-8041-F86B534ABC44}"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ED52A-4DB9-477E-8FA6-EFA1723225C0}"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76395BC2-041D-4BFD-90E5-0281AA95C4F8}"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ln>
          <a:effectLst/>
        </p:spPr>
        <p:txBody>
          <a:bodyPr wrap="square" numCol="1" anchor="t" anchorCtr="0" compatLnSpc="1">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a:xfrm>
            <a:off x="3885810" y="6041362"/>
            <a:ext cx="976879" cy="365125"/>
          </a:xfrm>
        </p:spPr>
        <p:txBody>
          <a:bodyPr/>
          <a:lstStyle/>
          <a:p>
            <a:fld id="{99882C83-E2E7-4E14-8989-44350B9DDE3D}" type="datetime1">
              <a:rPr lang="en-US" smtClean="0"/>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3.jpeg"/><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7.jpeg"/><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jpeg"/><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jpe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Freeform: Shape 23"/>
          <p:cNvSpPr>
            <a:spLocks noGrp="1" noRot="1" noChangeAspect="1" noMove="1" noResize="1" noEditPoints="1" noAdjustHandles="1" noChangeArrowheads="1" noChangeShapeType="1" noTextEdit="1"/>
          </p:cNvSpPr>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010480" y="619450"/>
            <a:ext cx="5727591" cy="4792165"/>
          </a:xfrm>
          <a:effectLst/>
        </p:spPr>
        <p:txBody>
          <a:bodyPr anchor="ctr">
            <a:normAutofit/>
          </a:bodyPr>
          <a:lstStyle/>
          <a:p>
            <a:r>
              <a:rPr lang="en-US" dirty="0"/>
              <a:t>Prepare Stock, Sauces  and Soups</a:t>
            </a:r>
            <a:endParaRPr lang="en-US" dirty="0"/>
          </a:p>
        </p:txBody>
      </p:sp>
      <p:pic>
        <p:nvPicPr>
          <p:cNvPr id="12" name="Picture 2" descr="Tomato Soup Recipe - The Girl Who Ate Everyth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520" y="2623490"/>
            <a:ext cx="2472856" cy="20498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descr="Beef Stock recipe | Epicuriou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80" y="120655"/>
            <a:ext cx="2619375" cy="1747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mmm-yoso!!!: Chicken W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88" y="4167515"/>
            <a:ext cx="2944574" cy="22378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2" descr="Tomato Sauce | Traditional Sauce From Mex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135" y="1382204"/>
            <a:ext cx="3044398" cy="20295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263" y="539615"/>
            <a:ext cx="10571998" cy="970450"/>
          </a:xfrm>
        </p:spPr>
        <p:txBody>
          <a:bodyPr/>
          <a:lstStyle/>
          <a:p>
            <a:r>
              <a:rPr lang="en-US" dirty="0"/>
              <a:t>GUIDELINES IN PREPARING STOCKS</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555263" y="2266851"/>
            <a:ext cx="11303361" cy="4154984"/>
          </a:xfrm>
          <a:prstGeom prst="rect">
            <a:avLst/>
          </a:prstGeom>
        </p:spPr>
        <p:txBody>
          <a:bodyPr wrap="square">
            <a:spAutoFit/>
          </a:bodyPr>
          <a:lstStyle/>
          <a:p>
            <a:r>
              <a:rPr lang="en-US" sz="2400" b="1" dirty="0">
                <a:latin typeface="+mj-lt"/>
              </a:rPr>
              <a:t>1. Follow the correct procedures for cooling and storing stock and make sure that any stock you use is flavorful and wholesome.</a:t>
            </a:r>
            <a:br>
              <a:rPr lang="en-US" sz="2400" b="1" dirty="0">
                <a:latin typeface="+mj-lt"/>
              </a:rPr>
            </a:br>
            <a:r>
              <a:rPr lang="en-US" sz="2400" b="1" dirty="0">
                <a:latin typeface="+mj-lt"/>
              </a:rPr>
              <a:t>2. Follow the cooking time for stock</a:t>
            </a:r>
            <a:br>
              <a:rPr lang="en-US" sz="2400" b="1" dirty="0">
                <a:latin typeface="+mj-lt"/>
              </a:rPr>
            </a:br>
            <a:r>
              <a:rPr lang="en-US" sz="2400" b="1" dirty="0">
                <a:latin typeface="+mj-lt"/>
              </a:rPr>
              <a:t>The following are approximate cooking time for different stocks; the time will vary according to numerous factors such as ingredients quality, volume and cooking temperature.</a:t>
            </a:r>
            <a:br>
              <a:rPr lang="en-US" sz="2400" b="1" dirty="0">
                <a:latin typeface="+mj-lt"/>
              </a:rPr>
            </a:br>
            <a:r>
              <a:rPr lang="en-US" sz="2400" b="1" dirty="0">
                <a:latin typeface="+mj-lt"/>
              </a:rPr>
              <a:t>White beef stock - 8 to 10 hours</a:t>
            </a:r>
            <a:br>
              <a:rPr lang="en-US" sz="2400" b="1" dirty="0">
                <a:latin typeface="+mj-lt"/>
              </a:rPr>
            </a:br>
            <a:r>
              <a:rPr lang="en-US" sz="2400" b="1" dirty="0">
                <a:latin typeface="+mj-lt"/>
              </a:rPr>
              <a:t>White and brown Veal Game stock-6 to 8 hours White poultry and Game Bird Stocks -3 to 4 hours Fish Stock-45 minutes to 1 1 hour</a:t>
            </a:r>
            <a:br>
              <a:rPr lang="en-US" sz="2400" b="1" dirty="0">
                <a:latin typeface="+mj-lt"/>
              </a:rPr>
            </a:br>
            <a:r>
              <a:rPr lang="en-US" sz="2400" b="1" dirty="0">
                <a:latin typeface="+mj-lt"/>
              </a:rPr>
              <a:t>Vegetables Stock-45 minutes to 1 hour, depending on the specific ingredients and the size of vegetables cut</a:t>
            </a:r>
            <a:endParaRPr lang="en-US" sz="2400" b="1"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263" y="539615"/>
            <a:ext cx="10571998" cy="970450"/>
          </a:xfrm>
        </p:spPr>
        <p:txBody>
          <a:bodyPr/>
          <a:lstStyle/>
          <a:p>
            <a:r>
              <a:rPr lang="en-US" dirty="0"/>
              <a:t>GUIDELINES IN PREPARING STOCKS</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333375" y="2571651"/>
            <a:ext cx="11303361" cy="4154984"/>
          </a:xfrm>
          <a:prstGeom prst="rect">
            <a:avLst/>
          </a:prstGeom>
        </p:spPr>
        <p:txBody>
          <a:bodyPr wrap="square">
            <a:spAutoFit/>
          </a:bodyPr>
          <a:lstStyle/>
          <a:p>
            <a:r>
              <a:rPr lang="en-US" sz="2400" b="1" dirty="0"/>
              <a:t>3. The stock ingredients are boiled starting with cold water. This promotes the extraction of protein which may be sealed in by hot water.</a:t>
            </a:r>
            <a:br>
              <a:rPr lang="en-US" sz="2400" b="1" dirty="0"/>
            </a:br>
            <a:br>
              <a:rPr lang="en-US" sz="2400" b="1" dirty="0"/>
            </a:br>
            <a:r>
              <a:rPr lang="en-US" sz="2400" b="1" dirty="0"/>
              <a:t>4. Stocks are simmered gently, with small bubbles at the bottom but not breaking at the surface. If a stock is boiled, it will be cloudy.</a:t>
            </a:r>
            <a:br>
              <a:rPr lang="en-US" sz="2400" b="1" dirty="0"/>
            </a:br>
            <a:br>
              <a:rPr lang="en-US" sz="2400" b="1" dirty="0"/>
            </a:br>
            <a:r>
              <a:rPr lang="en-US" sz="2400" b="1" dirty="0"/>
              <a:t>5. Salt is not usually added to a stock, as this causes it to become too salty, since most stocks are preserved to make soup and sauces. 6. Meat is added to the stock before the vegetables and the "scum" that rises to the surface skimmed off before further ingredients are</a:t>
            </a:r>
            <a:br>
              <a:rPr lang="en-US" sz="2400" b="1" dirty="0"/>
            </a:br>
            <a:r>
              <a:rPr lang="en-US" sz="2400" b="1" dirty="0"/>
              <a:t>added</a:t>
            </a:r>
            <a:endParaRPr lang="en-US" sz="3200" b="1"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441" y="4549317"/>
            <a:ext cx="11481683" cy="1468800"/>
          </a:xfrm>
        </p:spPr>
        <p:txBody>
          <a:bodyPr/>
          <a:lstStyle/>
          <a:p>
            <a:r>
              <a:rPr lang="en-US" sz="4000" dirty="0"/>
              <a:t>Prepare Soups Required for Menu Item Soups</a:t>
            </a:r>
            <a:endParaRPr lang="en-US" sz="4000" dirty="0"/>
          </a:p>
        </p:txBody>
      </p:sp>
      <p:pic>
        <p:nvPicPr>
          <p:cNvPr id="9218" name="Picture 2" descr="Tomato Soup Recipe - The Girl Who Ate Everyth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938" y="277355"/>
            <a:ext cx="3116325" cy="4362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0" name="Picture 4" descr="Cheese Chicken Soup Recipe | Taste of 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7837" y="367842"/>
            <a:ext cx="3116325" cy="4181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2" name="Picture 6" descr="Due South Chefs Ltd: Chilled tomato consommé with liquorice &amp; whel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433387"/>
            <a:ext cx="3045204" cy="40052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263" y="539615"/>
            <a:ext cx="10571998" cy="970450"/>
          </a:xfrm>
        </p:spPr>
        <p:txBody>
          <a:bodyPr/>
          <a:lstStyle/>
          <a:p>
            <a:r>
              <a:rPr lang="en-US" dirty="0"/>
              <a:t>SOUP</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333375" y="2320790"/>
            <a:ext cx="11303361" cy="3539430"/>
          </a:xfrm>
          <a:prstGeom prst="rect">
            <a:avLst/>
          </a:prstGeom>
        </p:spPr>
        <p:txBody>
          <a:bodyPr wrap="square">
            <a:spAutoFit/>
          </a:bodyPr>
          <a:lstStyle/>
          <a:p>
            <a:r>
              <a:rPr lang="en-US" sz="3200" b="1" dirty="0"/>
              <a:t>-are based on stocks added with other ingredients for variety of flavor, consistency, appearance and aroma.</a:t>
            </a:r>
            <a:br>
              <a:rPr lang="en-US" sz="3200" b="1" dirty="0"/>
            </a:br>
            <a:r>
              <a:rPr lang="en-US" sz="3200" b="1" dirty="0"/>
              <a:t> </a:t>
            </a:r>
            <a:br>
              <a:rPr lang="en-US" sz="3200" b="1" dirty="0"/>
            </a:br>
            <a:r>
              <a:rPr lang="en-US" sz="3200" b="1" dirty="0"/>
              <a:t>A well-prepared soup always makes a memorable impression. Soups offer a full array of flavoring ingredients and garnishing opportunities. Soups also allow the use of trimmings and leftover creatively.</a:t>
            </a:r>
            <a:endParaRPr lang="en-US" sz="4800" b="1"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263" y="539615"/>
            <a:ext cx="10571998" cy="970450"/>
          </a:xfrm>
        </p:spPr>
        <p:txBody>
          <a:bodyPr/>
          <a:lstStyle/>
          <a:p>
            <a:r>
              <a:rPr lang="en-US" dirty="0"/>
              <a:t>CLASSIFICATION OF SOUP</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146656" y="2348070"/>
            <a:ext cx="9561887" cy="4154984"/>
          </a:xfrm>
          <a:prstGeom prst="rect">
            <a:avLst/>
          </a:prstGeom>
        </p:spPr>
        <p:txBody>
          <a:bodyPr wrap="square">
            <a:spAutoFit/>
          </a:bodyPr>
          <a:lstStyle/>
          <a:p>
            <a:r>
              <a:rPr lang="en-US" sz="2400" b="1" dirty="0"/>
              <a:t>1. Clear Soups</a:t>
            </a:r>
            <a:br>
              <a:rPr lang="en-US" sz="2800" b="1" dirty="0"/>
            </a:br>
            <a:r>
              <a:rPr lang="en-US" sz="2000" b="1" dirty="0"/>
              <a:t>They are soups based on a clear, </a:t>
            </a:r>
            <a:r>
              <a:rPr lang="en-US" sz="2000" b="1" dirty="0" err="1"/>
              <a:t>unthickened</a:t>
            </a:r>
            <a:r>
              <a:rPr lang="en-US" sz="2000" b="1" dirty="0"/>
              <a:t> broth or stock. They may be served plain or garnished with a variety of vegetables and meats. They are very similar to stocks, except that broths are based on meats rather than bones so they are richer and have a more defined flavor. Broths can be used as a liquid in preparing soups. A good quality broth should be clear, aromatic and rich-tasting with a very evident flavor of the major ingredient. One strong and clear broth or stock is a consommé. It is made by combining lean chopped meat, egg whites, mirepoix, herbs and spices and an acidic ingredient like tomatoes, wine, or lemon juice. The combination is called "clarification" since the particles that make the broth appear cloudy are trapped as it cooks. A good quality consommé is crystal - clear, has a good body, amber to brown in color, and completely fat-free.</a:t>
            </a:r>
            <a:endParaRPr lang="en-US" sz="6600" b="1" dirty="0">
              <a:latin typeface="+mj-lt"/>
            </a:endParaRPr>
          </a:p>
        </p:txBody>
      </p:sp>
      <p:pic>
        <p:nvPicPr>
          <p:cNvPr id="12290" name="Picture 2" descr="Japan AMANO FOODS Freeze-Dried Korea Soup (Ginseng Chicken Taste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08543" y="3091422"/>
            <a:ext cx="2095500" cy="26682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60" y="544841"/>
            <a:ext cx="10571998" cy="970450"/>
          </a:xfrm>
        </p:spPr>
        <p:txBody>
          <a:bodyPr/>
          <a:lstStyle/>
          <a:p>
            <a:r>
              <a:rPr lang="en-US" dirty="0"/>
              <a:t>CLASSIFICATION OF SOUP</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176031" y="2570708"/>
            <a:ext cx="8788761" cy="2677656"/>
          </a:xfrm>
          <a:prstGeom prst="rect">
            <a:avLst/>
          </a:prstGeom>
        </p:spPr>
        <p:txBody>
          <a:bodyPr wrap="square">
            <a:spAutoFit/>
          </a:bodyPr>
          <a:lstStyle/>
          <a:p>
            <a:r>
              <a:rPr lang="en-US" sz="2400" b="1" dirty="0"/>
              <a:t>2. Thick Soups</a:t>
            </a:r>
            <a:endParaRPr lang="en-US" sz="2400" b="1" dirty="0"/>
          </a:p>
          <a:p>
            <a:r>
              <a:rPr lang="en-US" sz="2400" b="1" dirty="0"/>
              <a:t>-are soups that are thickened to provide a heavier consistency. Thick soup is a cream soup based on béchamel sauce and is finished with a heavy cream. A béchamel sauce is milk thickened with roux. But some thick soups are </a:t>
            </a:r>
            <a:r>
              <a:rPr lang="en-US" sz="2400" b="1" dirty="0" err="1"/>
              <a:t>veloute</a:t>
            </a:r>
            <a:r>
              <a:rPr lang="en-US" sz="2400" b="1" dirty="0"/>
              <a:t> sauce-based, stock thickened with roux. </a:t>
            </a:r>
            <a:endParaRPr lang="en-US" sz="9600" b="1" dirty="0">
              <a:latin typeface="+mj-lt"/>
            </a:endParaRPr>
          </a:p>
        </p:txBody>
      </p:sp>
      <p:pic>
        <p:nvPicPr>
          <p:cNvPr id="14338" name="Picture 2" descr="Thick and Creamy Tomato Soup Recipe | Serious Ea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73849" y="3144677"/>
            <a:ext cx="3242120" cy="24281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594" y="825712"/>
            <a:ext cx="10571998" cy="970450"/>
          </a:xfrm>
        </p:spPr>
        <p:txBody>
          <a:bodyPr/>
          <a:lstStyle/>
          <a:p>
            <a:r>
              <a:rPr lang="en-US" dirty="0"/>
              <a:t>EXAMPLE OF CREAM SOUP</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247594" y="2167736"/>
            <a:ext cx="8788761" cy="4401205"/>
          </a:xfrm>
          <a:prstGeom prst="rect">
            <a:avLst/>
          </a:prstGeom>
        </p:spPr>
        <p:txBody>
          <a:bodyPr wrap="square">
            <a:spAutoFit/>
          </a:bodyPr>
          <a:lstStyle/>
          <a:p>
            <a:r>
              <a:rPr lang="en-US" sz="2800" b="1" dirty="0">
                <a:latin typeface="+mj-lt"/>
              </a:rPr>
              <a:t>Cream soups are soups thickened with roux, </a:t>
            </a:r>
            <a:r>
              <a:rPr lang="en-US" sz="2800" b="1" dirty="0" err="1">
                <a:latin typeface="+mj-lt"/>
              </a:rPr>
              <a:t>beurremanie</a:t>
            </a:r>
            <a:r>
              <a:rPr lang="en-US" sz="2800" b="1" dirty="0">
                <a:latin typeface="+mj-lt"/>
              </a:rPr>
              <a:t>, liaison or other thickening agents, plus milk, or cream.</a:t>
            </a:r>
            <a:endParaRPr lang="en-US" sz="2800" b="1" dirty="0">
              <a:latin typeface="+mj-lt"/>
            </a:endParaRPr>
          </a:p>
          <a:p>
            <a:endParaRPr lang="en-US" sz="2800" b="1" dirty="0">
              <a:latin typeface="+mj-lt"/>
            </a:endParaRPr>
          </a:p>
          <a:p>
            <a:endParaRPr lang="en-US" sz="2800" b="1" dirty="0">
              <a:latin typeface="+mj-lt"/>
            </a:endParaRPr>
          </a:p>
          <a:p>
            <a:r>
              <a:rPr lang="en-US" sz="2800" b="1" dirty="0">
                <a:latin typeface="+mj-lt"/>
              </a:rPr>
              <a:t>Purees-vegetable soup thickened with starch</a:t>
            </a:r>
            <a:endParaRPr lang="en-US" sz="2800" b="1" dirty="0">
              <a:latin typeface="+mj-lt"/>
            </a:endParaRPr>
          </a:p>
          <a:p>
            <a:endParaRPr lang="en-US" sz="2800" b="1" dirty="0">
              <a:latin typeface="+mj-lt"/>
            </a:endParaRPr>
          </a:p>
          <a:p>
            <a:endParaRPr lang="en-US" sz="2800" b="1" dirty="0">
              <a:latin typeface="+mj-lt"/>
            </a:endParaRPr>
          </a:p>
          <a:p>
            <a:r>
              <a:rPr lang="en-US" sz="2800" b="1" dirty="0">
                <a:latin typeface="+mj-lt"/>
              </a:rPr>
              <a:t>Bisques are thickened soups made from shellfish.</a:t>
            </a:r>
            <a:endParaRPr lang="en-US" sz="2800" b="1" dirty="0">
              <a:latin typeface="+mj-lt"/>
            </a:endParaRPr>
          </a:p>
          <a:p>
            <a:endParaRPr lang="en-US" sz="2800" b="1" dirty="0">
              <a:latin typeface="+mj-lt"/>
            </a:endParaRPr>
          </a:p>
        </p:txBody>
      </p:sp>
      <p:pic>
        <p:nvPicPr>
          <p:cNvPr id="15364" name="Picture 4" descr="This Spicy Shrimp Corn and Potato Bisque is simple to make, but so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22388" y="2105675"/>
            <a:ext cx="1519540" cy="12727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366" name="Picture 6" descr="Frozen Fruit &amp; Purees - All Gold Imports 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3453" y="3429000"/>
            <a:ext cx="1508760" cy="15087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368" name="Picture 8" descr="Lobster Bisque Recipe: How to Make It | Taste of 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4593" y="5069458"/>
            <a:ext cx="1499483" cy="14994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72" y="885909"/>
            <a:ext cx="10571998" cy="970450"/>
          </a:xfrm>
        </p:spPr>
        <p:txBody>
          <a:bodyPr/>
          <a:lstStyle/>
          <a:p>
            <a:r>
              <a:rPr lang="en-US" dirty="0"/>
              <a:t>EXAMPLE OF CREAM SOUP</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176031" y="2093629"/>
            <a:ext cx="8788761" cy="3046988"/>
          </a:xfrm>
          <a:prstGeom prst="rect">
            <a:avLst/>
          </a:prstGeom>
        </p:spPr>
        <p:txBody>
          <a:bodyPr wrap="square">
            <a:spAutoFit/>
          </a:bodyPr>
          <a:lstStyle/>
          <a:p>
            <a:endParaRPr lang="en-US" sz="2400" b="1" dirty="0">
              <a:latin typeface="+mj-lt"/>
            </a:endParaRPr>
          </a:p>
          <a:p>
            <a:r>
              <a:rPr lang="en-US" sz="2400" b="1" dirty="0">
                <a:latin typeface="+mj-lt"/>
              </a:rPr>
              <a:t>Chowders are hearty soups made from fish, shellfish or vegetables usually contain milk and potatoes. </a:t>
            </a:r>
            <a:endParaRPr lang="en-US" sz="2400" b="1" dirty="0">
              <a:latin typeface="+mj-lt"/>
            </a:endParaRPr>
          </a:p>
          <a:p>
            <a:endParaRPr lang="en-US" sz="2400" b="1" dirty="0">
              <a:latin typeface="+mj-lt"/>
            </a:endParaRPr>
          </a:p>
          <a:p>
            <a:endParaRPr lang="en-US" sz="2400" b="1" dirty="0">
              <a:latin typeface="+mj-lt"/>
            </a:endParaRPr>
          </a:p>
          <a:p>
            <a:endParaRPr lang="en-US" sz="2400" b="1" dirty="0">
              <a:latin typeface="+mj-lt"/>
            </a:endParaRPr>
          </a:p>
          <a:p>
            <a:endParaRPr lang="en-US" sz="2400" b="1" dirty="0">
              <a:latin typeface="+mj-lt"/>
            </a:endParaRPr>
          </a:p>
          <a:p>
            <a:r>
              <a:rPr lang="en-US" sz="2400" b="1" dirty="0" err="1">
                <a:latin typeface="+mj-lt"/>
              </a:rPr>
              <a:t>Veloutes</a:t>
            </a:r>
            <a:r>
              <a:rPr lang="en-US" sz="2400" b="1" dirty="0">
                <a:latin typeface="+mj-lt"/>
              </a:rPr>
              <a:t> - soup thickened with egg, butter and cream.</a:t>
            </a:r>
            <a:endParaRPr lang="en-US" sz="2400" b="1" dirty="0">
              <a:latin typeface="+mj-lt"/>
            </a:endParaRPr>
          </a:p>
        </p:txBody>
      </p:sp>
      <p:pic>
        <p:nvPicPr>
          <p:cNvPr id="17410" name="Picture 2" descr="Best Seafood Chowder Recipe - Reluctant Entertain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99767" y="2033465"/>
            <a:ext cx="2137575" cy="20395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412" name="Picture 4" descr="Velouté d’automne au poti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4531" y="4547516"/>
            <a:ext cx="2312205" cy="15409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21" y="829031"/>
            <a:ext cx="10571998" cy="970450"/>
          </a:xfrm>
        </p:spPr>
        <p:txBody>
          <a:bodyPr/>
          <a:lstStyle/>
          <a:p>
            <a:r>
              <a:rPr lang="en-US" dirty="0"/>
              <a:t>CLASSIFICATION OF SOUP</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256318" y="2204843"/>
            <a:ext cx="11679364" cy="4524315"/>
          </a:xfrm>
          <a:prstGeom prst="rect">
            <a:avLst/>
          </a:prstGeom>
        </p:spPr>
        <p:txBody>
          <a:bodyPr wrap="square">
            <a:spAutoFit/>
          </a:bodyPr>
          <a:lstStyle/>
          <a:p>
            <a:r>
              <a:rPr lang="en-US" sz="2400" b="1" dirty="0">
                <a:latin typeface="+mj-lt"/>
              </a:rPr>
              <a:t>3. Other types of Soup.</a:t>
            </a:r>
            <a:br>
              <a:rPr lang="en-US" sz="2400" b="1" dirty="0">
                <a:latin typeface="+mj-lt"/>
              </a:rPr>
            </a:br>
            <a:endParaRPr lang="en-US" sz="2400" b="1" dirty="0">
              <a:latin typeface="+mj-lt"/>
            </a:endParaRPr>
          </a:p>
          <a:p>
            <a:r>
              <a:rPr lang="en-US" sz="2400" b="1" dirty="0">
                <a:latin typeface="+mj-lt"/>
              </a:rPr>
              <a:t> A. Dessert Soup</a:t>
            </a:r>
            <a:endParaRPr lang="en-US" sz="2400" b="1" dirty="0">
              <a:latin typeface="+mj-lt"/>
            </a:endParaRPr>
          </a:p>
          <a:p>
            <a:br>
              <a:rPr lang="en-US" sz="2400" b="1" dirty="0">
                <a:latin typeface="+mj-lt"/>
              </a:rPr>
            </a:br>
            <a:r>
              <a:rPr lang="en-US" sz="2400" b="1" dirty="0">
                <a:latin typeface="+mj-lt"/>
              </a:rPr>
              <a:t>EXAMPLES </a:t>
            </a:r>
            <a:endParaRPr lang="en-US" sz="2400" b="1" dirty="0">
              <a:latin typeface="+mj-lt"/>
            </a:endParaRPr>
          </a:p>
          <a:p>
            <a:endParaRPr lang="en-US" sz="2400" b="1" dirty="0">
              <a:latin typeface="+mj-lt"/>
            </a:endParaRPr>
          </a:p>
          <a:p>
            <a:r>
              <a:rPr lang="en-US" sz="2400" b="1" dirty="0">
                <a:latin typeface="+mj-lt"/>
              </a:rPr>
              <a:t>1. </a:t>
            </a:r>
            <a:r>
              <a:rPr lang="en-US" sz="2400" b="1" dirty="0" err="1">
                <a:latin typeface="+mj-lt"/>
              </a:rPr>
              <a:t>Ginataana</a:t>
            </a:r>
            <a:r>
              <a:rPr lang="en-US" sz="2400" b="1" dirty="0">
                <a:latin typeface="+mj-lt"/>
              </a:rPr>
              <a:t> Filipino soup made from coconut milk, milk, </a:t>
            </a:r>
            <a:r>
              <a:rPr lang="en-US" sz="2400" b="1" dirty="0" err="1">
                <a:latin typeface="+mj-lt"/>
              </a:rPr>
              <a:t>fruit,and</a:t>
            </a:r>
            <a:r>
              <a:rPr lang="en-US" sz="2400" b="1" dirty="0">
                <a:latin typeface="+mj-lt"/>
              </a:rPr>
              <a:t> tapioca pearl served hot or cold.</a:t>
            </a:r>
            <a:endParaRPr lang="en-US" sz="2400" b="1" dirty="0">
              <a:latin typeface="+mj-lt"/>
            </a:endParaRPr>
          </a:p>
          <a:p>
            <a:pPr marL="457200" indent="-457200">
              <a:buAutoNum type="alphaUcPeriod"/>
            </a:pPr>
            <a:endParaRPr lang="en-US" sz="2400" b="1" dirty="0">
              <a:latin typeface="+mj-lt"/>
            </a:endParaRPr>
          </a:p>
          <a:p>
            <a:r>
              <a:rPr lang="en-US" sz="2400" b="1" dirty="0">
                <a:latin typeface="+mj-lt"/>
              </a:rPr>
              <a:t>2. </a:t>
            </a:r>
            <a:r>
              <a:rPr lang="en-US" sz="2400" b="1" dirty="0" err="1">
                <a:latin typeface="+mj-lt"/>
              </a:rPr>
              <a:t>Osheriku</a:t>
            </a:r>
            <a:r>
              <a:rPr lang="en-US" sz="2400" b="1" dirty="0">
                <a:latin typeface="+mj-lt"/>
              </a:rPr>
              <a:t> a Japanese </a:t>
            </a:r>
            <a:r>
              <a:rPr lang="en-US" sz="2400" b="1" dirty="0" err="1">
                <a:latin typeface="+mj-lt"/>
              </a:rPr>
              <a:t>asuki</a:t>
            </a:r>
            <a:r>
              <a:rPr lang="en-US" sz="2400" b="1" dirty="0">
                <a:latin typeface="+mj-lt"/>
              </a:rPr>
              <a:t> bean soup</a:t>
            </a:r>
            <a:endParaRPr lang="en-US" sz="2400" b="1" dirty="0">
              <a:latin typeface="+mj-lt"/>
            </a:endParaRPr>
          </a:p>
          <a:p>
            <a:br>
              <a:rPr lang="en-US" sz="2400" b="1" dirty="0">
                <a:latin typeface="+mj-lt"/>
              </a:rPr>
            </a:br>
            <a:r>
              <a:rPr lang="en-US" sz="2400" b="1" dirty="0">
                <a:latin typeface="+mj-lt"/>
              </a:rPr>
              <a:t>3. </a:t>
            </a:r>
            <a:r>
              <a:rPr lang="en-US" sz="2400" b="1" dirty="0" err="1">
                <a:latin typeface="+mj-lt"/>
              </a:rPr>
              <a:t>Tonge</a:t>
            </a:r>
            <a:r>
              <a:rPr lang="en-US" sz="2400" b="1" dirty="0">
                <a:latin typeface="+mj-lt"/>
              </a:rPr>
              <a:t> sui- a Chinese soup</a:t>
            </a:r>
            <a:endParaRPr lang="en-US" sz="2400" b="1"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60" y="544841"/>
            <a:ext cx="10571998" cy="970450"/>
          </a:xfrm>
        </p:spPr>
        <p:txBody>
          <a:bodyPr/>
          <a:lstStyle/>
          <a:p>
            <a:r>
              <a:rPr lang="en-US" dirty="0"/>
              <a:t>CLASSIFICATION OF SOUP</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256318" y="2266851"/>
            <a:ext cx="11679364" cy="3785652"/>
          </a:xfrm>
          <a:prstGeom prst="rect">
            <a:avLst/>
          </a:prstGeom>
        </p:spPr>
        <p:txBody>
          <a:bodyPr wrap="square">
            <a:spAutoFit/>
          </a:bodyPr>
          <a:lstStyle/>
          <a:p>
            <a:r>
              <a:rPr lang="en-US" sz="2400" b="1" dirty="0">
                <a:latin typeface="+mj-lt"/>
              </a:rPr>
              <a:t>B. Fruit Soup can be served hot or cold depending on the recipe where dried fruits are used like raisins and prunes. Fruit soup may include milk, sweet or savory dumplings, spices or alcoholic beverages like brandy and champagne.</a:t>
            </a:r>
            <a:endParaRPr lang="en-US" sz="2400" b="1" dirty="0">
              <a:latin typeface="+mj-lt"/>
            </a:endParaRPr>
          </a:p>
          <a:p>
            <a:endParaRPr lang="en-US" sz="2400" b="1" dirty="0">
              <a:latin typeface="+mj-lt"/>
            </a:endParaRPr>
          </a:p>
          <a:p>
            <a:r>
              <a:rPr lang="en-US" sz="2400" b="1" dirty="0">
                <a:latin typeface="+mj-lt"/>
              </a:rPr>
              <a:t>C. Cold soup is variations on the traditional soup wherein the temperature when served is kept at or below temperature.</a:t>
            </a:r>
            <a:endParaRPr lang="en-US" sz="2400" b="1" dirty="0">
              <a:latin typeface="+mj-lt"/>
            </a:endParaRPr>
          </a:p>
          <a:p>
            <a:endParaRPr lang="en-US" sz="2400" b="1" dirty="0">
              <a:latin typeface="+mj-lt"/>
            </a:endParaRPr>
          </a:p>
          <a:p>
            <a:r>
              <a:rPr lang="en-US" sz="2400" b="1" dirty="0">
                <a:latin typeface="+mj-lt"/>
              </a:rPr>
              <a:t>D. Asian soup is a traditional soup which is typical broth, clear soup, or starch thickened soup.</a:t>
            </a:r>
            <a:endParaRPr lang="en-US" sz="2400" b="1"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39805"/>
            <a:ext cx="10561418" cy="1468800"/>
          </a:xfrm>
        </p:spPr>
        <p:txBody>
          <a:bodyPr/>
          <a:lstStyle/>
          <a:p>
            <a:r>
              <a:rPr lang="en-US" dirty="0"/>
              <a:t>Principles of Preparing Stocks</a:t>
            </a:r>
            <a:endParaRPr lang="en-US" dirty="0"/>
          </a:p>
        </p:txBody>
      </p:sp>
      <p:pic>
        <p:nvPicPr>
          <p:cNvPr id="4" name="Picture 4" descr="The Healing Power of Pigs Feet and other Gelatinous Foods - EndAllDiseas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1117" y="1822787"/>
            <a:ext cx="2857500" cy="2857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2" descr="Beef Stock recipe | Epicuriou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688" y="1800104"/>
            <a:ext cx="3117700" cy="2857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6" descr="mmm-yoso!!!: Chicken W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460" y="1863268"/>
            <a:ext cx="3117700" cy="26955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430473" y="2521059"/>
            <a:ext cx="11679364" cy="1815882"/>
          </a:xfrm>
          <a:prstGeom prst="rect">
            <a:avLst/>
          </a:prstGeom>
        </p:spPr>
        <p:txBody>
          <a:bodyPr wrap="square">
            <a:spAutoFit/>
          </a:bodyPr>
          <a:lstStyle/>
          <a:p>
            <a:pPr marL="457200" indent="-457200">
              <a:buAutoNum type="arabicPeriod"/>
            </a:pPr>
            <a:r>
              <a:rPr lang="en-US" sz="2800" b="1" dirty="0">
                <a:latin typeface="+mj-lt"/>
              </a:rPr>
              <a:t>Rice</a:t>
            </a:r>
            <a:endParaRPr lang="en-US" sz="2800" b="1" dirty="0">
              <a:latin typeface="+mj-lt"/>
            </a:endParaRPr>
          </a:p>
          <a:p>
            <a:pPr marL="457200" indent="-457200">
              <a:buAutoNum type="arabicPeriod"/>
            </a:pPr>
            <a:r>
              <a:rPr lang="en-US" sz="2800" b="1" dirty="0">
                <a:latin typeface="+mj-lt"/>
              </a:rPr>
              <a:t>2. flour</a:t>
            </a:r>
            <a:endParaRPr lang="en-US" sz="2800" b="1" dirty="0">
              <a:latin typeface="+mj-lt"/>
            </a:endParaRPr>
          </a:p>
          <a:p>
            <a:pPr marL="457200" indent="-457200">
              <a:buAutoNum type="arabicPeriod"/>
            </a:pPr>
            <a:r>
              <a:rPr lang="en-US" sz="2800" b="1" dirty="0">
                <a:latin typeface="+mj-lt"/>
              </a:rPr>
              <a:t>3. grain</a:t>
            </a:r>
            <a:endParaRPr lang="en-US" sz="2800" b="1" dirty="0">
              <a:latin typeface="+mj-lt"/>
            </a:endParaRPr>
          </a:p>
          <a:p>
            <a:pPr marL="457200" indent="-457200">
              <a:buAutoNum type="arabicPeriod"/>
            </a:pPr>
            <a:r>
              <a:rPr lang="en-US" sz="2800" b="1" dirty="0">
                <a:latin typeface="+mj-lt"/>
              </a:rPr>
              <a:t>4. corn starch</a:t>
            </a:r>
            <a:endParaRPr lang="en-US" sz="2800" b="1" dirty="0">
              <a:latin typeface="+mj-lt"/>
            </a:endParaRPr>
          </a:p>
        </p:txBody>
      </p:sp>
      <p:sp>
        <p:nvSpPr>
          <p:cNvPr id="6" name="Title 5"/>
          <p:cNvSpPr>
            <a:spLocks noGrp="1"/>
          </p:cNvSpPr>
          <p:nvPr>
            <p:ph type="title"/>
          </p:nvPr>
        </p:nvSpPr>
        <p:spPr>
          <a:xfrm>
            <a:off x="161676" y="1396320"/>
            <a:ext cx="10571998" cy="970450"/>
          </a:xfrm>
        </p:spPr>
        <p:txBody>
          <a:bodyPr/>
          <a:lstStyle/>
          <a:p>
            <a:r>
              <a:rPr lang="en-US" dirty="0"/>
              <a:t>Other thickening agents for soup</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137822" y="2195374"/>
            <a:ext cx="11679364" cy="4524315"/>
          </a:xfrm>
          <a:prstGeom prst="rect">
            <a:avLst/>
          </a:prstGeom>
        </p:spPr>
        <p:txBody>
          <a:bodyPr wrap="square">
            <a:spAutoFit/>
          </a:bodyPr>
          <a:lstStyle/>
          <a:p>
            <a:r>
              <a:rPr lang="en-US" sz="2400" b="1" dirty="0"/>
              <a:t>1</a:t>
            </a:r>
            <a:r>
              <a:rPr lang="en-US" sz="2400" b="1" baseline="30000" dirty="0"/>
              <a:t>st</a:t>
            </a:r>
            <a:r>
              <a:rPr lang="en-US" sz="2400" b="1" dirty="0"/>
              <a:t> Principle. Starting with Cold Water</a:t>
            </a:r>
            <a:endParaRPr lang="en-US" sz="2400" b="1" dirty="0"/>
          </a:p>
          <a:p>
            <a:r>
              <a:rPr lang="en-US" sz="2400" b="1" dirty="0"/>
              <a:t>Why cold water? Most protein, vitamins and minerals dissolve in cold. water. Part of the flavor comes from these components. Using hot water would lessen the flavor and nutritive content of stock</a:t>
            </a:r>
            <a:endParaRPr lang="en-US" sz="2400" b="1" dirty="0"/>
          </a:p>
          <a:p>
            <a:endParaRPr lang="en-US" sz="2400" b="1" dirty="0"/>
          </a:p>
          <a:p>
            <a:r>
              <a:rPr lang="en-US" sz="2400" b="1" dirty="0"/>
              <a:t>2nd Principle. Cutting vegetable to appropriate size for the type of stock. The size of cut helps the maximum flavor to be extracted. Example 1: A fish stock only simmer for a half hour (30 minutes) so the cut should be julienne (thin strips: 4 inch thick 2-3 inches long)</a:t>
            </a:r>
            <a:endParaRPr lang="en-US" sz="2400" b="1" dirty="0"/>
          </a:p>
          <a:p>
            <a:r>
              <a:rPr lang="en-US" sz="2400" b="1" dirty="0"/>
              <a:t>Example 2: A brown stock simmers for 4-6 hours and sometimes 24 hours, so the cut should be 1" cubed so that stock will have time to extract the flavor and will not fall apart after a long cooking.</a:t>
            </a:r>
            <a:endParaRPr lang="en-US" sz="2400" b="1" dirty="0"/>
          </a:p>
        </p:txBody>
      </p:sp>
      <p:sp>
        <p:nvSpPr>
          <p:cNvPr id="6" name="Title 5"/>
          <p:cNvSpPr>
            <a:spLocks noGrp="1"/>
          </p:cNvSpPr>
          <p:nvPr>
            <p:ph type="title"/>
          </p:nvPr>
        </p:nvSpPr>
        <p:spPr>
          <a:xfrm>
            <a:off x="137822" y="948937"/>
            <a:ext cx="10571998" cy="970450"/>
          </a:xfrm>
        </p:spPr>
        <p:txBody>
          <a:bodyPr/>
          <a:lstStyle/>
          <a:p>
            <a:r>
              <a:rPr lang="en-US" dirty="0"/>
              <a:t>BASIC PRINCIPLES OF PREPARING SOUP</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137822" y="2195374"/>
            <a:ext cx="11679364" cy="3785652"/>
          </a:xfrm>
          <a:prstGeom prst="rect">
            <a:avLst/>
          </a:prstGeom>
        </p:spPr>
        <p:txBody>
          <a:bodyPr wrap="square">
            <a:spAutoFit/>
          </a:bodyPr>
          <a:lstStyle/>
          <a:p>
            <a:r>
              <a:rPr lang="en-US" sz="2400" b="1" dirty="0"/>
              <a:t>3rd Principle. Select your protein based. Beef, Chicken, Pork and Fish</a:t>
            </a:r>
            <a:endParaRPr lang="en-US" sz="2400" b="1" dirty="0"/>
          </a:p>
          <a:p>
            <a:r>
              <a:rPr lang="en-US" sz="2400" b="1" dirty="0"/>
              <a:t>All bones are washed, roasted or blanched. Roasted for brown sauce and blanched for white stock.</a:t>
            </a:r>
            <a:endParaRPr lang="en-US" sz="2400" b="1" dirty="0"/>
          </a:p>
          <a:p>
            <a:endParaRPr lang="en-US" sz="2400" b="1" dirty="0"/>
          </a:p>
          <a:p>
            <a:r>
              <a:rPr lang="en-US" sz="2400" b="1" dirty="0"/>
              <a:t>4th Principle. Simmering</a:t>
            </a:r>
            <a:endParaRPr lang="en-US" sz="2400" b="1" dirty="0"/>
          </a:p>
          <a:p>
            <a:r>
              <a:rPr lang="en-US" sz="2400" b="1" dirty="0"/>
              <a:t>Gentle extractions aid in flavor and nutrition. Boiling causes cloudiness through agitation of the ingredients.</a:t>
            </a:r>
            <a:endParaRPr lang="en-US" sz="2400" b="1" dirty="0"/>
          </a:p>
          <a:p>
            <a:endParaRPr lang="en-US" sz="2400" b="1" dirty="0"/>
          </a:p>
          <a:p>
            <a:r>
              <a:rPr lang="en-US" sz="2400" b="1" dirty="0"/>
              <a:t>5th Principle. Skimming</a:t>
            </a:r>
            <a:endParaRPr lang="en-US" sz="2400" b="1" dirty="0"/>
          </a:p>
          <a:p>
            <a:r>
              <a:rPr lang="en-US" sz="2400" b="1" dirty="0"/>
              <a:t>Keep the stock clear. The scum on top of stocks contains impurities.</a:t>
            </a:r>
            <a:endParaRPr lang="en-US" sz="2400" b="1" dirty="0"/>
          </a:p>
        </p:txBody>
      </p:sp>
      <p:sp>
        <p:nvSpPr>
          <p:cNvPr id="6" name="Title 5"/>
          <p:cNvSpPr>
            <a:spLocks noGrp="1"/>
          </p:cNvSpPr>
          <p:nvPr>
            <p:ph type="title"/>
          </p:nvPr>
        </p:nvSpPr>
        <p:spPr>
          <a:xfrm>
            <a:off x="137822" y="948937"/>
            <a:ext cx="10571998" cy="970450"/>
          </a:xfrm>
        </p:spPr>
        <p:txBody>
          <a:bodyPr/>
          <a:lstStyle/>
          <a:p>
            <a:r>
              <a:rPr lang="en-US" dirty="0"/>
              <a:t>BASIC PRINCIPLES OF PREPARING SOUP</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266" y="4769753"/>
            <a:ext cx="12197302" cy="1468800"/>
          </a:xfrm>
        </p:spPr>
        <p:txBody>
          <a:bodyPr/>
          <a:lstStyle/>
          <a:p>
            <a:r>
              <a:rPr lang="en-US" sz="4000" dirty="0"/>
              <a:t>Prepare Sauces Required for Menu Item Sauces</a:t>
            </a:r>
            <a:endParaRPr lang="en-US" sz="3200" dirty="0"/>
          </a:p>
        </p:txBody>
      </p:sp>
      <p:pic>
        <p:nvPicPr>
          <p:cNvPr id="6" name="Picture 2" descr="How To Make Hollandaise Sauce - Food.co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9335" y="2692758"/>
            <a:ext cx="2569454" cy="19270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2" descr="Tomato Sauce | Traditional Sauce From Mex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908" y="2225597"/>
            <a:ext cx="3591378" cy="23942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descr="Brown Sauce - Basic Sauce - www.kvalifood.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313" y="2619032"/>
            <a:ext cx="2799441" cy="19379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137822" y="2195374"/>
            <a:ext cx="11679364" cy="3970318"/>
          </a:xfrm>
          <a:prstGeom prst="rect">
            <a:avLst/>
          </a:prstGeom>
        </p:spPr>
        <p:txBody>
          <a:bodyPr wrap="square">
            <a:spAutoFit/>
          </a:bodyPr>
          <a:lstStyle/>
          <a:p>
            <a:r>
              <a:rPr lang="en-US" sz="2800" b="1" dirty="0"/>
              <a:t>One of the important components of a dish is the sauce. Sauces serve a particular function in the composition of a dish. These enhance the taste of the food to be served as well as add moisture or succulence to food that are cooked dry. Sauces also enhance the appearance of a dish by adding luster and sheen. A sauce that includes a flavor complementary to a food brings out the flavor of that food. It defines and enriches the overall taste and its texture. Sauce is a fluid dressing for poultry, meat, fish, dessert and other culinary products.</a:t>
            </a:r>
            <a:endParaRPr lang="en-US" sz="3600" b="1" dirty="0"/>
          </a:p>
        </p:txBody>
      </p:sp>
      <p:sp>
        <p:nvSpPr>
          <p:cNvPr id="5" name="Title 4"/>
          <p:cNvSpPr>
            <a:spLocks noGrp="1"/>
          </p:cNvSpPr>
          <p:nvPr>
            <p:ph type="title"/>
          </p:nvPr>
        </p:nvSpPr>
        <p:spPr/>
        <p:txBody>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137822" y="2195374"/>
            <a:ext cx="11679364" cy="4278094"/>
          </a:xfrm>
          <a:prstGeom prst="rect">
            <a:avLst/>
          </a:prstGeom>
        </p:spPr>
        <p:txBody>
          <a:bodyPr wrap="square">
            <a:spAutoFit/>
          </a:bodyPr>
          <a:lstStyle/>
          <a:p>
            <a:r>
              <a:rPr lang="en-US" sz="3200" b="1" dirty="0"/>
              <a:t>is a flavorful liquid, usually thickened that is used to season, flavor and enhance other foods. It adds:</a:t>
            </a:r>
            <a:br>
              <a:rPr lang="en-US" sz="4400" b="1" dirty="0"/>
            </a:br>
            <a:endParaRPr lang="en-US" sz="4400" b="1" dirty="0"/>
          </a:p>
          <a:p>
            <a:r>
              <a:rPr lang="en-US" sz="4400" b="1" dirty="0"/>
              <a:t>-</a:t>
            </a:r>
            <a:r>
              <a:rPr lang="en-US" sz="3200" b="1" dirty="0"/>
              <a:t>Moistness Flavor</a:t>
            </a:r>
            <a:br>
              <a:rPr lang="en-US" sz="4400" b="1" dirty="0"/>
            </a:br>
            <a:r>
              <a:rPr lang="en-US" sz="4400" b="1" dirty="0"/>
              <a:t>-</a:t>
            </a:r>
            <a:r>
              <a:rPr lang="en-US" sz="3200" b="1" dirty="0"/>
              <a:t>Richness</a:t>
            </a:r>
            <a:endParaRPr lang="en-US" sz="4400" b="1" dirty="0"/>
          </a:p>
          <a:p>
            <a:r>
              <a:rPr lang="en-US" sz="4400" b="1" dirty="0"/>
              <a:t>-</a:t>
            </a:r>
            <a:r>
              <a:rPr lang="en-US" sz="3200" b="1" dirty="0"/>
              <a:t>Appearance (color and shine) </a:t>
            </a:r>
            <a:endParaRPr lang="en-US" sz="3200" b="1" dirty="0"/>
          </a:p>
          <a:p>
            <a:r>
              <a:rPr lang="en-US" sz="3200" b="1" dirty="0"/>
              <a:t>-Appeal</a:t>
            </a:r>
            <a:endParaRPr lang="en-US" sz="5400" b="1" dirty="0"/>
          </a:p>
        </p:txBody>
      </p:sp>
      <p:sp>
        <p:nvSpPr>
          <p:cNvPr id="5" name="Title 4"/>
          <p:cNvSpPr>
            <a:spLocks noGrp="1"/>
          </p:cNvSpPr>
          <p:nvPr>
            <p:ph type="title"/>
          </p:nvPr>
        </p:nvSpPr>
        <p:spPr>
          <a:xfrm>
            <a:off x="301117" y="917624"/>
            <a:ext cx="10571998" cy="970450"/>
          </a:xfrm>
        </p:spPr>
        <p:txBody>
          <a:bodyPr/>
          <a:lstStyle/>
          <a:p>
            <a:r>
              <a:rPr lang="en-US" dirty="0"/>
              <a:t>SAUCE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172235" y="2871235"/>
            <a:ext cx="9554818" cy="2923877"/>
          </a:xfrm>
          <a:prstGeom prst="rect">
            <a:avLst/>
          </a:prstGeom>
        </p:spPr>
        <p:txBody>
          <a:bodyPr wrap="square">
            <a:spAutoFit/>
          </a:bodyPr>
          <a:lstStyle/>
          <a:p>
            <a:r>
              <a:rPr lang="en-US" sz="2800" b="1" dirty="0"/>
              <a:t>1.White sauce - Its basic ingredient is milk which is thickened with flour enriched with butter.</a:t>
            </a:r>
            <a:br>
              <a:rPr lang="en-US" sz="2800" b="1" dirty="0"/>
            </a:br>
            <a:br>
              <a:rPr lang="en-US" sz="7200" b="1" dirty="0"/>
            </a:br>
            <a:r>
              <a:rPr lang="en-US" sz="2800" b="1" dirty="0"/>
              <a:t>2. </a:t>
            </a:r>
            <a:r>
              <a:rPr lang="en-US" sz="2800" b="1" dirty="0" err="1"/>
              <a:t>Veloute</a:t>
            </a:r>
            <a:r>
              <a:rPr lang="en-US" sz="2800" b="1" dirty="0"/>
              <a:t> sauce- Its chief ingredients are veal, chicken and fish broth, thickened with blonde roux.</a:t>
            </a:r>
            <a:endParaRPr lang="en-US" sz="7200" b="1" dirty="0"/>
          </a:p>
        </p:txBody>
      </p:sp>
      <p:sp>
        <p:nvSpPr>
          <p:cNvPr id="5" name="Title 4"/>
          <p:cNvSpPr>
            <a:spLocks noGrp="1"/>
          </p:cNvSpPr>
          <p:nvPr>
            <p:ph type="title"/>
          </p:nvPr>
        </p:nvSpPr>
        <p:spPr>
          <a:xfrm>
            <a:off x="137822" y="819562"/>
            <a:ext cx="11069248" cy="970450"/>
          </a:xfrm>
        </p:spPr>
        <p:txBody>
          <a:bodyPr/>
          <a:lstStyle/>
          <a:p>
            <a:r>
              <a:rPr lang="en-US" dirty="0"/>
              <a:t>Basic Sauces for Meat, Vegetables, and Fish</a:t>
            </a:r>
            <a:endParaRPr lang="en-US" dirty="0"/>
          </a:p>
        </p:txBody>
      </p:sp>
      <p:pic>
        <p:nvPicPr>
          <p:cNvPr id="18434" name="Picture 2" descr="White Sauce (Béchamel Sauce) - Everyday Gluten Free Gourme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78206" y="2364822"/>
            <a:ext cx="2857649" cy="19050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436" name="Picture 4" descr="Chicken Velouté: One of the Five Mother Sau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161077" y="4462337"/>
            <a:ext cx="2674778" cy="17776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137822" y="2195374"/>
            <a:ext cx="9324230" cy="4708981"/>
          </a:xfrm>
          <a:prstGeom prst="rect">
            <a:avLst/>
          </a:prstGeom>
        </p:spPr>
        <p:txBody>
          <a:bodyPr wrap="square">
            <a:spAutoFit/>
          </a:bodyPr>
          <a:lstStyle/>
          <a:p>
            <a:r>
              <a:rPr lang="en-US" sz="2400" b="1" dirty="0"/>
              <a:t>3. Hollandaise - It is a rich emulsified sauce made from butter, egg yolks, lemon juice and cayenne.</a:t>
            </a:r>
            <a:br>
              <a:rPr lang="en-US" sz="6600" b="1" dirty="0"/>
            </a:br>
            <a:r>
              <a:rPr lang="en-US" sz="2400" b="1" dirty="0"/>
              <a:t>Emulsion (as fat in milk) consists of liquid dispersed with or without an emulsifier in another liquid that usually would not mix together.</a:t>
            </a:r>
            <a:br>
              <a:rPr lang="en-US" sz="2400" b="1" dirty="0"/>
            </a:br>
            <a:br>
              <a:rPr lang="en-US" sz="6600" b="1" dirty="0"/>
            </a:br>
            <a:r>
              <a:rPr lang="en-US" sz="2400" b="1" dirty="0"/>
              <a:t>4. Brown sauce/</a:t>
            </a:r>
            <a:r>
              <a:rPr lang="en-US" sz="2400" b="1" dirty="0" err="1"/>
              <a:t>Espagnole</a:t>
            </a:r>
            <a:r>
              <a:rPr lang="en-US" sz="2400" b="1" dirty="0"/>
              <a:t> - It is a brown roux-based sauce made with margarine or butter, flavor and brown stock.</a:t>
            </a:r>
            <a:br>
              <a:rPr lang="en-US" sz="6600" b="1" dirty="0"/>
            </a:br>
            <a:endParaRPr lang="en-US" sz="6600" b="1" dirty="0"/>
          </a:p>
        </p:txBody>
      </p:sp>
      <p:sp>
        <p:nvSpPr>
          <p:cNvPr id="5" name="Title 4"/>
          <p:cNvSpPr>
            <a:spLocks noGrp="1"/>
          </p:cNvSpPr>
          <p:nvPr>
            <p:ph type="title"/>
          </p:nvPr>
        </p:nvSpPr>
        <p:spPr>
          <a:xfrm>
            <a:off x="137822" y="819562"/>
            <a:ext cx="11069248" cy="970450"/>
          </a:xfrm>
        </p:spPr>
        <p:txBody>
          <a:bodyPr/>
          <a:lstStyle/>
          <a:p>
            <a:r>
              <a:rPr lang="en-US" dirty="0"/>
              <a:t>Basic Sauces for Meat, Vegetables, and Fish</a:t>
            </a:r>
            <a:endParaRPr lang="en-US" dirty="0"/>
          </a:p>
        </p:txBody>
      </p:sp>
      <p:pic>
        <p:nvPicPr>
          <p:cNvPr id="19458" name="Picture 2" descr="How To Make Hollandaise Sauce - Food.co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62052" y="2195374"/>
            <a:ext cx="2422497" cy="1816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462" name="Picture 6" descr="Brown Sauce - Basic Sauce - www.kvalifood.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7619" y="4549864"/>
            <a:ext cx="2422496" cy="16769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256318" y="2394475"/>
            <a:ext cx="11679364" cy="830997"/>
          </a:xfrm>
          <a:prstGeom prst="rect">
            <a:avLst/>
          </a:prstGeom>
        </p:spPr>
        <p:txBody>
          <a:bodyPr wrap="square">
            <a:spAutoFit/>
          </a:bodyPr>
          <a:lstStyle/>
          <a:p>
            <a:r>
              <a:rPr lang="en-US" sz="2400" b="1" dirty="0"/>
              <a:t>5. Tomato It is made from stock (ham/pork) and tomato products seasoned with spices and herbs.</a:t>
            </a:r>
            <a:endParaRPr lang="en-US" sz="6600" b="1" dirty="0"/>
          </a:p>
        </p:txBody>
      </p:sp>
      <p:sp>
        <p:nvSpPr>
          <p:cNvPr id="5" name="Title 4"/>
          <p:cNvSpPr>
            <a:spLocks noGrp="1"/>
          </p:cNvSpPr>
          <p:nvPr>
            <p:ph type="title"/>
          </p:nvPr>
        </p:nvSpPr>
        <p:spPr>
          <a:xfrm>
            <a:off x="137822" y="819562"/>
            <a:ext cx="11069248" cy="970450"/>
          </a:xfrm>
        </p:spPr>
        <p:txBody>
          <a:bodyPr/>
          <a:lstStyle/>
          <a:p>
            <a:r>
              <a:rPr lang="en-US" dirty="0"/>
              <a:t>Basic Sauces for Meat, Vegetables, and Fish</a:t>
            </a:r>
            <a:endParaRPr lang="en-US" dirty="0"/>
          </a:p>
        </p:txBody>
      </p:sp>
      <p:pic>
        <p:nvPicPr>
          <p:cNvPr id="28674" name="Picture 2" descr="Tomato Sauce | Traditional Sauce From Mexic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48336" y="3295199"/>
            <a:ext cx="3591378" cy="23942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256318" y="2394475"/>
            <a:ext cx="11679364" cy="1200329"/>
          </a:xfrm>
          <a:prstGeom prst="rect">
            <a:avLst/>
          </a:prstGeom>
        </p:spPr>
        <p:txBody>
          <a:bodyPr wrap="square">
            <a:spAutoFit/>
          </a:bodyPr>
          <a:lstStyle/>
          <a:p>
            <a:r>
              <a:rPr lang="en-US" sz="2400" b="1" dirty="0"/>
              <a:t>1. Hot Sauces- made just before they are to be used.</a:t>
            </a:r>
            <a:br>
              <a:rPr lang="en-US" sz="3200" b="1" dirty="0"/>
            </a:br>
            <a:r>
              <a:rPr lang="en-US" sz="2400" b="1" dirty="0"/>
              <a:t>2. Cold sauces - cooked ahead of time, then cooled, covered, and placed in the refrigerator to chill.</a:t>
            </a:r>
            <a:endParaRPr lang="en-US" sz="8000" b="1" dirty="0"/>
          </a:p>
        </p:txBody>
      </p:sp>
      <p:sp>
        <p:nvSpPr>
          <p:cNvPr id="5" name="Title 4"/>
          <p:cNvSpPr>
            <a:spLocks noGrp="1"/>
          </p:cNvSpPr>
          <p:nvPr>
            <p:ph type="title"/>
          </p:nvPr>
        </p:nvSpPr>
        <p:spPr>
          <a:xfrm>
            <a:off x="256318" y="747922"/>
            <a:ext cx="11069248" cy="970450"/>
          </a:xfrm>
        </p:spPr>
        <p:txBody>
          <a:bodyPr/>
          <a:lstStyle/>
          <a:p>
            <a:r>
              <a:rPr lang="en-US" dirty="0"/>
              <a:t>VARIATION OF SAUCES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STOCKS</a:t>
            </a:r>
            <a:endParaRPr lang="en-US" dirty="0"/>
          </a:p>
        </p:txBody>
      </p:sp>
      <p:sp>
        <p:nvSpPr>
          <p:cNvPr id="3" name="Title 1"/>
          <p:cNvSpPr txBox="1"/>
          <p:nvPr/>
        </p:nvSpPr>
        <p:spPr>
          <a:xfrm>
            <a:off x="620494" y="5513494"/>
            <a:ext cx="11131534"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t>Stocks- are among the most basic preparations found in professional kitchen. They referred to in French as fonds de cuisine, or "the foundation of cooking." It is a flavorful liquid prepared by simmering meaty bones from meat or poultry, seafood and/or vegetables in water with aromatics until their flavor, aroma, color and body, and nutritive value are extracted.</a:t>
            </a:r>
            <a:br>
              <a:rPr lang="en-US" sz="2800" dirty="0"/>
            </a:br>
            <a:r>
              <a:rPr lang="en-US" sz="2800" b="0" dirty="0"/>
              <a:t>a clear, thin liquid flavored by soluble substances extracted from meat, poultry, and fish; and their bones, and from vegetables and seasonings.</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256318" y="2266851"/>
            <a:ext cx="11679364" cy="4154984"/>
          </a:xfrm>
          <a:prstGeom prst="rect">
            <a:avLst/>
          </a:prstGeom>
        </p:spPr>
        <p:txBody>
          <a:bodyPr wrap="square">
            <a:spAutoFit/>
          </a:bodyPr>
          <a:lstStyle/>
          <a:p>
            <a:r>
              <a:rPr lang="en-US" sz="2400" b="1" dirty="0"/>
              <a:t>- thickens sauce to the right consistency. The sauce must be thick enough to cling lightly to the food. Starches are the most commonly used thickeners for sauce making. Flour is the principal starch used. Other products include cornstarch, arrowroot, waxy maize, pre-gelatinized starch, bread </a:t>
            </a:r>
            <a:r>
              <a:rPr lang="en-US" sz="2400" b="1" dirty="0" err="1"/>
              <a:t>crumbs,and</a:t>
            </a:r>
            <a:r>
              <a:rPr lang="en-US" sz="2400" b="1" dirty="0"/>
              <a:t> other vegetables and drain products like potato starch and rice flour. Starches thicken by gelatinization, which is the process by which starch granules absorb water and swell many times their original sizes. Starch granules must be separated before heating in liquid to avoid lumping. Lumping occurs because the starch on the outside of the lump quickly gelatinizes into a coating that prevents the liquid from reaching the starch inside.</a:t>
            </a:r>
            <a:endParaRPr lang="en-US" sz="2400" b="1" dirty="0"/>
          </a:p>
        </p:txBody>
      </p:sp>
      <p:sp>
        <p:nvSpPr>
          <p:cNvPr id="5" name="Title 4"/>
          <p:cNvSpPr>
            <a:spLocks noGrp="1"/>
          </p:cNvSpPr>
          <p:nvPr>
            <p:ph type="title"/>
          </p:nvPr>
        </p:nvSpPr>
        <p:spPr>
          <a:xfrm>
            <a:off x="256318" y="747922"/>
            <a:ext cx="11069248" cy="970450"/>
          </a:xfrm>
        </p:spPr>
        <p:txBody>
          <a:bodyPr/>
          <a:lstStyle/>
          <a:p>
            <a:r>
              <a:rPr lang="en-US" dirty="0"/>
              <a:t>THICKENING AGENT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256318" y="2090172"/>
            <a:ext cx="11679364" cy="2246769"/>
          </a:xfrm>
          <a:prstGeom prst="rect">
            <a:avLst/>
          </a:prstGeom>
        </p:spPr>
        <p:txBody>
          <a:bodyPr wrap="square">
            <a:spAutoFit/>
          </a:bodyPr>
          <a:lstStyle/>
          <a:p>
            <a:endParaRPr lang="en-US" sz="2800" dirty="0"/>
          </a:p>
          <a:p>
            <a:r>
              <a:rPr lang="en-US" sz="2800" b="1" dirty="0"/>
              <a:t>• Mixing the starch with fat. Example: roux</a:t>
            </a:r>
            <a:endParaRPr lang="en-US" sz="2800" b="1" dirty="0"/>
          </a:p>
          <a:p>
            <a:endParaRPr lang="en-US" sz="2800" b="1" dirty="0"/>
          </a:p>
          <a:p>
            <a:r>
              <a:rPr lang="en-US" sz="2800" b="1" dirty="0"/>
              <a:t>• Mixing the starch with a cold liquid. Example: slurry</a:t>
            </a:r>
            <a:endParaRPr lang="en-US" sz="2800" b="1" dirty="0"/>
          </a:p>
          <a:p>
            <a:endParaRPr lang="en-US" sz="2800" b="1" dirty="0"/>
          </a:p>
        </p:txBody>
      </p:sp>
      <p:sp>
        <p:nvSpPr>
          <p:cNvPr id="5" name="Title 4"/>
          <p:cNvSpPr>
            <a:spLocks noGrp="1"/>
          </p:cNvSpPr>
          <p:nvPr>
            <p:ph type="title"/>
          </p:nvPr>
        </p:nvSpPr>
        <p:spPr>
          <a:xfrm>
            <a:off x="160902" y="1296401"/>
            <a:ext cx="11069248" cy="970450"/>
          </a:xfrm>
        </p:spPr>
        <p:txBody>
          <a:bodyPr/>
          <a:lstStyle/>
          <a:p>
            <a:r>
              <a:rPr lang="en-US" dirty="0"/>
              <a:t>Starch granules are separated in two ways:</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256318" y="2078767"/>
            <a:ext cx="11679364" cy="4154984"/>
          </a:xfrm>
          <a:prstGeom prst="rect">
            <a:avLst/>
          </a:prstGeom>
        </p:spPr>
        <p:txBody>
          <a:bodyPr wrap="square">
            <a:spAutoFit/>
          </a:bodyPr>
          <a:lstStyle/>
          <a:p>
            <a:r>
              <a:rPr lang="en-US" sz="2400" b="1" dirty="0"/>
              <a:t>is a cooked mixture of equal parts by weight of fat and flour.</a:t>
            </a:r>
            <a:br>
              <a:rPr lang="en-US" sz="2400" b="1" dirty="0"/>
            </a:br>
            <a:endParaRPr lang="en-US" sz="2400" b="1" dirty="0"/>
          </a:p>
          <a:p>
            <a:r>
              <a:rPr lang="en-US" sz="2400" b="1" dirty="0"/>
              <a:t>A roux must be cooked so that the sauce does not have a raw, starchy taste of flour. </a:t>
            </a:r>
            <a:endParaRPr lang="en-US" sz="2400" b="1" dirty="0"/>
          </a:p>
          <a:p>
            <a:r>
              <a:rPr lang="en-US" sz="2400" b="1" dirty="0"/>
              <a:t>The kinds of roux differ on how much they are cooked. </a:t>
            </a:r>
            <a:endParaRPr lang="en-US" sz="2400" b="1" dirty="0"/>
          </a:p>
          <a:p>
            <a:r>
              <a:rPr lang="en-US" sz="2400" b="1" dirty="0">
                <a:solidFill>
                  <a:srgbClr val="FFFF00"/>
                </a:solidFill>
              </a:rPr>
              <a:t>White roux</a:t>
            </a:r>
            <a:r>
              <a:rPr lang="en-US" sz="2400" b="1" dirty="0"/>
              <a:t>-cooked just enough to cook the raw taste of flour; used for béchamel and other white sauces based on milk.</a:t>
            </a:r>
            <a:endParaRPr lang="en-US" sz="2400" b="1" dirty="0"/>
          </a:p>
          <a:p>
            <a:r>
              <a:rPr lang="en-US" sz="2400" b="1" dirty="0">
                <a:solidFill>
                  <a:srgbClr val="FFFF00"/>
                </a:solidFill>
              </a:rPr>
              <a:t>Blond roux</a:t>
            </a:r>
            <a:r>
              <a:rPr lang="en-US" sz="2400" b="1" dirty="0"/>
              <a:t>-cooked</a:t>
            </a:r>
            <a:r>
              <a:rPr lang="en-US" sz="2400" b="1" dirty="0">
                <a:solidFill>
                  <a:srgbClr val="FFFF00"/>
                </a:solidFill>
              </a:rPr>
              <a:t> </a:t>
            </a:r>
            <a:r>
              <a:rPr lang="en-US" sz="2400" b="1" dirty="0"/>
              <a:t>little longer to a slightly darker color; used for </a:t>
            </a:r>
            <a:r>
              <a:rPr lang="en-US" sz="2400" b="1" dirty="0" err="1"/>
              <a:t>veloutes</a:t>
            </a:r>
            <a:r>
              <a:rPr lang="en-US" sz="2400" b="1" dirty="0"/>
              <a:t>’.</a:t>
            </a:r>
            <a:endParaRPr lang="en-US" sz="2400" b="1" dirty="0"/>
          </a:p>
          <a:p>
            <a:r>
              <a:rPr lang="en-US" sz="2400" b="1" dirty="0">
                <a:solidFill>
                  <a:srgbClr val="FFFF00"/>
                </a:solidFill>
              </a:rPr>
              <a:t>Brown roux</a:t>
            </a:r>
            <a:r>
              <a:rPr lang="en-US" sz="2400" b="1" dirty="0"/>
              <a:t>-cooked</a:t>
            </a:r>
            <a:r>
              <a:rPr lang="en-US" sz="2400" b="1" dirty="0">
                <a:solidFill>
                  <a:srgbClr val="FFFF00"/>
                </a:solidFill>
              </a:rPr>
              <a:t> </a:t>
            </a:r>
            <a:r>
              <a:rPr lang="en-US" sz="2400" b="1" dirty="0"/>
              <a:t>to a light brown color and a nutty aroma. Flour may be browned before adding to the fat. It contributes flavor and color to brown sauces.</a:t>
            </a:r>
            <a:endParaRPr lang="en-US" sz="2400" b="1" dirty="0"/>
          </a:p>
        </p:txBody>
      </p:sp>
      <p:sp>
        <p:nvSpPr>
          <p:cNvPr id="5" name="Title 4"/>
          <p:cNvSpPr>
            <a:spLocks noGrp="1"/>
          </p:cNvSpPr>
          <p:nvPr>
            <p:ph type="title"/>
          </p:nvPr>
        </p:nvSpPr>
        <p:spPr>
          <a:xfrm>
            <a:off x="192708" y="865514"/>
            <a:ext cx="11069248" cy="970450"/>
          </a:xfrm>
        </p:spPr>
        <p:txBody>
          <a:bodyPr/>
          <a:lstStyle/>
          <a:p>
            <a:r>
              <a:rPr lang="en-US" dirty="0"/>
              <a:t>ROUX</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800" dirty="0"/>
          </a:p>
        </p:txBody>
      </p:sp>
      <p:sp>
        <p:nvSpPr>
          <p:cNvPr id="4" name="Rectangle 3"/>
          <p:cNvSpPr/>
          <p:nvPr/>
        </p:nvSpPr>
        <p:spPr>
          <a:xfrm>
            <a:off x="256318" y="2459504"/>
            <a:ext cx="11679364" cy="1938992"/>
          </a:xfrm>
          <a:prstGeom prst="rect">
            <a:avLst/>
          </a:prstGeom>
        </p:spPr>
        <p:txBody>
          <a:bodyPr wrap="square">
            <a:spAutoFit/>
          </a:bodyPr>
          <a:lstStyle/>
          <a:p>
            <a:pPr marL="457200" indent="-457200">
              <a:buAutoNum type="arabicPeriod"/>
            </a:pPr>
            <a:r>
              <a:rPr lang="en-US" sz="2400" b="1" dirty="0"/>
              <a:t>Discarding</a:t>
            </a:r>
            <a:endParaRPr lang="en-US" sz="2400" b="1" dirty="0"/>
          </a:p>
          <a:p>
            <a:pPr marL="457200" indent="-457200">
              <a:buAutoNum type="arabicPeriod"/>
            </a:pPr>
            <a:r>
              <a:rPr lang="en-US" sz="2400" b="1" dirty="0"/>
              <a:t>2. oiling-off3</a:t>
            </a:r>
            <a:endParaRPr lang="en-US" sz="2400" b="1" dirty="0"/>
          </a:p>
          <a:p>
            <a:r>
              <a:rPr lang="en-US" sz="2400" b="1" dirty="0"/>
              <a:t>3.  poor texture</a:t>
            </a:r>
            <a:endParaRPr lang="en-US" sz="2400" b="1" dirty="0"/>
          </a:p>
          <a:p>
            <a:pPr marL="457200" indent="-457200">
              <a:buAutoNum type="arabicPeriod"/>
            </a:pPr>
            <a:r>
              <a:rPr lang="en-US" sz="2400" b="1" dirty="0" err="1"/>
              <a:t>synersis</a:t>
            </a:r>
            <a:r>
              <a:rPr lang="en-US" sz="2400" b="1" dirty="0"/>
              <a:t> (weeping)</a:t>
            </a:r>
            <a:endParaRPr lang="en-US" sz="2400" b="1" dirty="0"/>
          </a:p>
          <a:p>
            <a:pPr marL="457200" indent="-457200">
              <a:buAutoNum type="arabicPeriod"/>
            </a:pPr>
            <a:r>
              <a:rPr lang="en-US" sz="2400" b="1" dirty="0"/>
              <a:t>oil streaking</a:t>
            </a:r>
            <a:endParaRPr lang="en-US" sz="2400" b="1" dirty="0"/>
          </a:p>
        </p:txBody>
      </p:sp>
      <p:sp>
        <p:nvSpPr>
          <p:cNvPr id="5" name="Title 4"/>
          <p:cNvSpPr>
            <a:spLocks noGrp="1"/>
          </p:cNvSpPr>
          <p:nvPr>
            <p:ph type="title"/>
          </p:nvPr>
        </p:nvSpPr>
        <p:spPr>
          <a:xfrm>
            <a:off x="192708" y="865514"/>
            <a:ext cx="11069248" cy="970450"/>
          </a:xfrm>
        </p:spPr>
        <p:txBody>
          <a:bodyPr/>
          <a:lstStyle/>
          <a:p>
            <a:r>
              <a:rPr lang="en-US" dirty="0"/>
              <a:t>COMMON PROBLEMS IN SAUCES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STOCKS</a:t>
            </a:r>
            <a:endParaRPr lang="en-US" dirty="0"/>
          </a:p>
        </p:txBody>
      </p:sp>
      <p:sp>
        <p:nvSpPr>
          <p:cNvPr id="3" name="Title 1"/>
          <p:cNvSpPr txBox="1"/>
          <p:nvPr/>
        </p:nvSpPr>
        <p:spPr>
          <a:xfrm>
            <a:off x="413760" y="2189849"/>
            <a:ext cx="11131534"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1. CHICKEN STOCK</a:t>
            </a:r>
            <a:endParaRPr lang="en-US" sz="2800" dirty="0"/>
          </a:p>
          <a:p>
            <a:r>
              <a:rPr lang="en-US" sz="2800" dirty="0"/>
              <a:t>- Made from chicken bone</a:t>
            </a:r>
            <a:endParaRPr lang="en-US" sz="2800" dirty="0"/>
          </a:p>
        </p:txBody>
      </p:sp>
      <p:pic>
        <p:nvPicPr>
          <p:cNvPr id="1026" name="Picture 2" descr="Roasted Eggplant with Tahini Sauce – Wild Olive Nutri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88428" y="2145772"/>
            <a:ext cx="2890920" cy="1925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p:nvPr/>
        </p:nvSpPr>
        <p:spPr>
          <a:xfrm>
            <a:off x="311718" y="4071723"/>
            <a:ext cx="11131534"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2. WHITE STOCK</a:t>
            </a:r>
            <a:endParaRPr lang="en-US" sz="2800" dirty="0"/>
          </a:p>
          <a:p>
            <a:r>
              <a:rPr lang="en-US" sz="2800" dirty="0"/>
              <a:t>- Made from beef or veal bone</a:t>
            </a:r>
            <a:endParaRPr lang="en-US" sz="2800" dirty="0"/>
          </a:p>
        </p:txBody>
      </p:sp>
      <p:pic>
        <p:nvPicPr>
          <p:cNvPr id="1030" name="Picture 6" descr="How to Make White Stock: Chicken, Veal or Fi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428" y="4364021"/>
            <a:ext cx="2812713" cy="1874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STOCKS</a:t>
            </a:r>
            <a:endParaRPr lang="en-US" dirty="0"/>
          </a:p>
        </p:txBody>
      </p:sp>
      <p:sp>
        <p:nvSpPr>
          <p:cNvPr id="3" name="Title 1"/>
          <p:cNvSpPr txBox="1"/>
          <p:nvPr/>
        </p:nvSpPr>
        <p:spPr>
          <a:xfrm>
            <a:off x="311718" y="2623523"/>
            <a:ext cx="11131534"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3. BROWN STOCK</a:t>
            </a:r>
            <a:endParaRPr lang="en-US" sz="2800" dirty="0"/>
          </a:p>
          <a:p>
            <a:r>
              <a:rPr lang="en-US" sz="2800" dirty="0"/>
              <a:t>- Made from beef or veal bone that have</a:t>
            </a:r>
            <a:br>
              <a:rPr lang="en-US" sz="2800" dirty="0"/>
            </a:br>
            <a:r>
              <a:rPr lang="en-US" sz="2800" dirty="0"/>
              <a:t> been browned in an oven.</a:t>
            </a:r>
            <a:endParaRPr lang="en-US" sz="2800" dirty="0"/>
          </a:p>
        </p:txBody>
      </p:sp>
      <p:sp>
        <p:nvSpPr>
          <p:cNvPr id="5" name="Title 1"/>
          <p:cNvSpPr txBox="1"/>
          <p:nvPr/>
        </p:nvSpPr>
        <p:spPr>
          <a:xfrm>
            <a:off x="250464" y="4688067"/>
            <a:ext cx="11131534"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4. FISH STOCK</a:t>
            </a:r>
            <a:endParaRPr lang="en-US" sz="2800" dirty="0"/>
          </a:p>
          <a:p>
            <a:r>
              <a:rPr lang="en-US" sz="2800" dirty="0"/>
              <a:t>- Made from fish bone and trimmings </a:t>
            </a:r>
            <a:br>
              <a:rPr lang="en-US" sz="2800" dirty="0"/>
            </a:br>
            <a:r>
              <a:rPr lang="en-US" sz="2800" dirty="0"/>
              <a:t>left over after filleting.</a:t>
            </a:r>
            <a:endParaRPr lang="en-US" sz="2800" dirty="0"/>
          </a:p>
        </p:txBody>
      </p:sp>
      <p:pic>
        <p:nvPicPr>
          <p:cNvPr id="2050" name="Picture 2" descr="Glasses and Chicken Stock – domestic diva, M.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7712" y="2222728"/>
            <a:ext cx="2390069" cy="17925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oking Techniques – Make Your Own Fish Stock – Another Wine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712" y="4636186"/>
            <a:ext cx="2390069" cy="1774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INGREDIENTS IN PREPARING STOCKS</a:t>
            </a:r>
            <a:endParaRPr lang="en-US" dirty="0"/>
          </a:p>
        </p:txBody>
      </p:sp>
      <p:sp>
        <p:nvSpPr>
          <p:cNvPr id="3" name="Title 1"/>
          <p:cNvSpPr txBox="1"/>
          <p:nvPr/>
        </p:nvSpPr>
        <p:spPr>
          <a:xfrm>
            <a:off x="117114" y="3952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14350" indent="-514350">
              <a:buAutoNum type="arabicPeriod"/>
            </a:pPr>
            <a:r>
              <a:rPr lang="en-US" sz="2800" dirty="0"/>
              <a:t>Bones</a:t>
            </a:r>
            <a:r>
              <a:rPr lang="en-US" sz="1800" dirty="0"/>
              <a:t> </a:t>
            </a:r>
            <a:br>
              <a:rPr lang="en-US" sz="1800" dirty="0"/>
            </a:br>
            <a:r>
              <a:rPr lang="en-US" sz="2800" dirty="0"/>
              <a:t>Most of the flavor and body of </a:t>
            </a:r>
            <a:br>
              <a:rPr lang="en-US" sz="2800" dirty="0"/>
            </a:br>
            <a:r>
              <a:rPr lang="en-US" sz="2800" dirty="0"/>
              <a:t>stocks are derived from the bones of beef, veal, chicken, fish, and pork. The kinds of</a:t>
            </a:r>
            <a:br>
              <a:rPr lang="en-US" sz="2800" dirty="0"/>
            </a:br>
            <a:r>
              <a:rPr lang="en-US" sz="2800" dirty="0"/>
              <a:t> bones used determine the kind of stock,</a:t>
            </a:r>
            <a:br>
              <a:rPr lang="en-US" sz="2800" dirty="0"/>
            </a:br>
            <a:r>
              <a:rPr lang="en-US" sz="2800" dirty="0"/>
              <a:t> except vegetable stock.</a:t>
            </a:r>
            <a:endParaRPr lang="en-US" sz="1800" dirty="0"/>
          </a:p>
        </p:txBody>
      </p:sp>
      <p:pic>
        <p:nvPicPr>
          <p:cNvPr id="4098" name="Picture 2" descr="Adding an economic value to leftover meat bones. - Thika Town Today - 3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6726" y="3875514"/>
            <a:ext cx="3638550" cy="25291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INGREDIENTS IN PREPARING STOCKS</a:t>
            </a:r>
            <a:endParaRPr lang="en-US" dirty="0"/>
          </a:p>
        </p:txBody>
      </p:sp>
      <p:sp>
        <p:nvSpPr>
          <p:cNvPr id="3" name="Title 1"/>
          <p:cNvSpPr txBox="1"/>
          <p:nvPr/>
        </p:nvSpPr>
        <p:spPr>
          <a:xfrm>
            <a:off x="288564" y="526742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2. Mirepoix</a:t>
            </a:r>
            <a:br>
              <a:rPr lang="en-US" sz="1100" dirty="0"/>
            </a:br>
            <a:r>
              <a:rPr lang="en-US" sz="2400" dirty="0"/>
              <a:t>- is the French term for the combination of coarsely chopped onions, carrots and celery used to flavor stocks.</a:t>
            </a:r>
            <a:br>
              <a:rPr lang="en-US" sz="1100" dirty="0"/>
            </a:br>
            <a:r>
              <a:rPr lang="en-US" sz="2400" dirty="0"/>
              <a:t>Basic formula for Mirepoix - used to flavor white stocks and soups, tomato paste or puree is often included for brown</a:t>
            </a:r>
            <a:br>
              <a:rPr lang="en-US" sz="1100" dirty="0"/>
            </a:br>
            <a:r>
              <a:rPr lang="en-US" sz="2400" dirty="0"/>
              <a:t>stock, gravy, stew or soup.</a:t>
            </a:r>
            <a:br>
              <a:rPr lang="en-US" sz="1100" dirty="0"/>
            </a:br>
            <a:r>
              <a:rPr lang="en-US" sz="2400" dirty="0"/>
              <a:t>2 parts onion</a:t>
            </a:r>
            <a:br>
              <a:rPr lang="en-US" sz="1100" dirty="0"/>
            </a:br>
            <a:r>
              <a:rPr lang="en-US" sz="2400" dirty="0"/>
              <a:t>1 part celery</a:t>
            </a:r>
            <a:br>
              <a:rPr lang="en-US" sz="1100" dirty="0"/>
            </a:br>
            <a:r>
              <a:rPr lang="en-US" sz="2400" dirty="0"/>
              <a:t>1 part carrot</a:t>
            </a:r>
            <a:endParaRPr lang="en-US" sz="1100" dirty="0"/>
          </a:p>
        </p:txBody>
      </p:sp>
      <p:pic>
        <p:nvPicPr>
          <p:cNvPr id="6146" name="Picture 2" descr="world of cuisines: Mirepoi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12187" y="4295232"/>
            <a:ext cx="2913064" cy="22198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INGREDIENTS IN PREPARING STOCKS</a:t>
            </a:r>
            <a:endParaRPr lang="en-US" dirty="0"/>
          </a:p>
        </p:txBody>
      </p:sp>
      <p:sp>
        <p:nvSpPr>
          <p:cNvPr id="3" name="Title 1"/>
          <p:cNvSpPr txBox="1"/>
          <p:nvPr/>
        </p:nvSpPr>
        <p:spPr>
          <a:xfrm>
            <a:off x="555264" y="28099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3. Acid products - Acid helps dissolve connective tissues, and extract flavor and body from bones.</a:t>
            </a:r>
            <a:endParaRPr lang="en-US" sz="1000" dirty="0"/>
          </a:p>
        </p:txBody>
      </p:sp>
      <p:sp>
        <p:nvSpPr>
          <p:cNvPr id="7" name="Title 1"/>
          <p:cNvSpPr txBox="1"/>
          <p:nvPr/>
        </p:nvSpPr>
        <p:spPr>
          <a:xfrm>
            <a:off x="555264" y="4591149"/>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4. Scraps and left-over-Scraps may be used in stocks if they are clear, wholesome, and appropriate to the stock being made.</a:t>
            </a:r>
            <a:endParaRPr lang="en-US" sz="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INGREDIENTS IN PREPARING STOCKS</a:t>
            </a:r>
            <a:endParaRPr lang="en-US" dirty="0"/>
          </a:p>
        </p:txBody>
      </p:sp>
      <p:sp>
        <p:nvSpPr>
          <p:cNvPr id="3" name="Title 1"/>
          <p:cNvSpPr txBox="1"/>
          <p:nvPr/>
        </p:nvSpPr>
        <p:spPr>
          <a:xfrm>
            <a:off x="364764" y="214322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5. Seasoning and spices</a:t>
            </a:r>
            <a:endParaRPr lang="en-US" sz="800" dirty="0"/>
          </a:p>
        </p:txBody>
      </p:sp>
      <p:sp>
        <p:nvSpPr>
          <p:cNvPr id="7" name="Title 1"/>
          <p:cNvSpPr txBox="1"/>
          <p:nvPr/>
        </p:nvSpPr>
        <p:spPr>
          <a:xfrm>
            <a:off x="279038" y="5172174"/>
            <a:ext cx="8788761"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6. Bouquet </a:t>
            </a:r>
            <a:r>
              <a:rPr lang="en-US" sz="3200" dirty="0" err="1"/>
              <a:t>garni</a:t>
            </a:r>
            <a:r>
              <a:rPr lang="en-US" sz="3200" dirty="0"/>
              <a:t> - assortment of fresh herbs and aromatic ingredients tied in a bundle with string so it can be removed easily from the stock.</a:t>
            </a:r>
            <a:endParaRPr lang="en-US" sz="600" dirty="0"/>
          </a:p>
        </p:txBody>
      </p:sp>
      <p:pic>
        <p:nvPicPr>
          <p:cNvPr id="7170" name="Picture 2" descr="herbs-seasonings-spices - The Art of Unit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45736" y="2105124"/>
            <a:ext cx="2486025" cy="17307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6" name="Picture 8" descr="Bouquet garni - Définition de Bouquet garni - Lexique du vocabulaire d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3975" y="4331030"/>
            <a:ext cx="3050232" cy="2033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 design</Template>
  <TotalTime>0</TotalTime>
  <Words>10277</Words>
  <Application>WPS Presentation</Application>
  <PresentationFormat>Widescreen</PresentationFormat>
  <Paragraphs>187</Paragraphs>
  <Slides>33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vt:lpstr>
      <vt:lpstr>SimSun</vt:lpstr>
      <vt:lpstr>Wingdings</vt:lpstr>
      <vt:lpstr>Wingdings 2</vt:lpstr>
      <vt:lpstr>Century Gothic</vt:lpstr>
      <vt:lpstr>Microsoft YaHei</vt:lpstr>
      <vt:lpstr>Arial Unicode MS</vt:lpstr>
      <vt:lpstr>Calibri</vt:lpstr>
      <vt:lpstr>Quotable</vt:lpstr>
      <vt:lpstr>Prepare Stock, Sauces  and Soups</vt:lpstr>
      <vt:lpstr>Principles of Preparing Stocks</vt:lpstr>
      <vt:lpstr>STOCKS</vt:lpstr>
      <vt:lpstr>CLASSIFICATION OF STOCKS</vt:lpstr>
      <vt:lpstr>CLASSIFICATION OF STOCKS</vt:lpstr>
      <vt:lpstr>INGREDIENTS IN PREPARING STOCKS</vt:lpstr>
      <vt:lpstr>INGREDIENTS IN PREPARING STOCKS</vt:lpstr>
      <vt:lpstr>INGREDIENTS IN PREPARING STOCKS</vt:lpstr>
      <vt:lpstr>INGREDIENTS IN PREPARING STOCKS</vt:lpstr>
      <vt:lpstr>GUIDELINES IN PREPARING STOCKS</vt:lpstr>
      <vt:lpstr>GUIDELINES IN PREPARING STOCKS</vt:lpstr>
      <vt:lpstr>Prepare Soups Required for Menu Item Soups</vt:lpstr>
      <vt:lpstr>SOUP</vt:lpstr>
      <vt:lpstr>CLASSIFICATION OF SOUP</vt:lpstr>
      <vt:lpstr>CLASSIFICATION OF SOUP</vt:lpstr>
      <vt:lpstr>EXAMPLE OF CREAM SOUP</vt:lpstr>
      <vt:lpstr>EXAMPLE OF CREAM SOUP</vt:lpstr>
      <vt:lpstr>CLASSIFICATION OF SOUP</vt:lpstr>
      <vt:lpstr>CLASSIFICATION OF SOUP</vt:lpstr>
      <vt:lpstr>Other thickening agents for soup </vt:lpstr>
      <vt:lpstr>BASIC PRINCIPLES OF PREPARING SOUP</vt:lpstr>
      <vt:lpstr>BASIC PRINCIPLES OF PREPARING SOUP</vt:lpstr>
      <vt:lpstr>Prepare Sauces Required for Menu Item Sauces</vt:lpstr>
      <vt:lpstr>PowerPoint 演示文稿</vt:lpstr>
      <vt:lpstr>SAUCE</vt:lpstr>
      <vt:lpstr>Basic Sauces for Meat, Vegetables, and Fish</vt:lpstr>
      <vt:lpstr>Basic Sauces for Meat, Vegetables, and Fish</vt:lpstr>
      <vt:lpstr>Basic Sauces for Meat, Vegetables, and Fish</vt:lpstr>
      <vt:lpstr>VARIATION OF SAUCES</vt:lpstr>
      <vt:lpstr>THICKENING AGENT</vt:lpstr>
      <vt:lpstr>Starch granules are separated in two ways: </vt:lpstr>
      <vt:lpstr>ROUX</vt:lpstr>
      <vt:lpstr>COMMON PROBLEMS IN SAUCES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Justin Pamparo</cp:lastModifiedBy>
  <cp:revision>2</cp:revision>
  <dcterms:created xsi:type="dcterms:W3CDTF">2023-05-08T11:44:00Z</dcterms:created>
  <dcterms:modified xsi:type="dcterms:W3CDTF">2023-05-08T13:49:48Z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460FCA4524634B0993B6C3699ABE84CE</vt:lpwstr>
  </property>
  <property fmtid="{D5CDD505-2E9C-101B-9397-08002B2CF9AE}" pid="4" name="KSOProductBuildVer">
    <vt:lpwstr>1033-11.2.0.11537</vt:lpwstr>
  </property>
</Properties>
</file>